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7" r:id="rId4"/>
    <p:sldId id="258" r:id="rId5"/>
    <p:sldId id="259" r:id="rId6"/>
    <p:sldId id="261" r:id="rId7"/>
    <p:sldId id="262" r:id="rId8"/>
    <p:sldId id="264" r:id="rId9"/>
    <p:sldId id="271" r:id="rId10"/>
    <p:sldId id="263" r:id="rId11"/>
    <p:sldId id="272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75EBA-331D-4E83-B37A-02850CF56226}" type="datetimeFigureOut">
              <a:rPr lang="en-GB" smtClean="0"/>
              <a:pPr/>
              <a:t>28/09/2012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3E571-728E-4140-A1A3-47F3C5C32E1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Consultation</a:t>
            </a:r>
            <a:r>
              <a:rPr lang="en-GB" baseline="0" dirty="0" smtClean="0"/>
              <a:t> set before </a:t>
            </a:r>
            <a:r>
              <a:rPr lang="en-GB" baseline="0" smtClean="0"/>
              <a:t>gypsy issue.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3E571-728E-4140-A1A3-47F3C5C32E16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3D7F-1CDE-4F1C-9656-2A48F78ABA83}" type="datetimeFigureOut">
              <a:rPr lang="en-GB" smtClean="0"/>
              <a:pPr/>
              <a:t>28/09/2012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11B2-0F4D-4FD4-A653-CCFD32BDD4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hr"/>
          <p:cNvSpPr txBox="1"/>
          <p:nvPr userDrawn="1"/>
        </p:nvSpPr>
        <p:spPr>
          <a:xfrm>
            <a:off x="8991600" y="0"/>
            <a:ext cx="9144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sz="800">
              <a:latin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3D7F-1CDE-4F1C-9656-2A48F78ABA83}" type="datetimeFigureOut">
              <a:rPr lang="en-GB" smtClean="0"/>
              <a:pPr/>
              <a:t>28/09/2012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11B2-0F4D-4FD4-A653-CCFD32BDD4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3D7F-1CDE-4F1C-9656-2A48F78ABA83}" type="datetimeFigureOut">
              <a:rPr lang="en-GB" smtClean="0"/>
              <a:pPr/>
              <a:t>28/09/2012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11B2-0F4D-4FD4-A653-CCFD32BDD4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3D7F-1CDE-4F1C-9656-2A48F78ABA83}" type="datetimeFigureOut">
              <a:rPr lang="en-GB" smtClean="0"/>
              <a:pPr/>
              <a:t>28/09/2012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11B2-0F4D-4FD4-A653-CCFD32BDD4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3D7F-1CDE-4F1C-9656-2A48F78ABA83}" type="datetimeFigureOut">
              <a:rPr lang="en-GB" smtClean="0"/>
              <a:pPr/>
              <a:t>28/09/2012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11B2-0F4D-4FD4-A653-CCFD32BDD4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3D7F-1CDE-4F1C-9656-2A48F78ABA83}" type="datetimeFigureOut">
              <a:rPr lang="en-GB" smtClean="0"/>
              <a:pPr/>
              <a:t>28/09/2012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11B2-0F4D-4FD4-A653-CCFD32BDD4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3D7F-1CDE-4F1C-9656-2A48F78ABA83}" type="datetimeFigureOut">
              <a:rPr lang="en-GB" smtClean="0"/>
              <a:pPr/>
              <a:t>28/09/2012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11B2-0F4D-4FD4-A653-CCFD32BDD4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3D7F-1CDE-4F1C-9656-2A48F78ABA83}" type="datetimeFigureOut">
              <a:rPr lang="en-GB" smtClean="0"/>
              <a:pPr/>
              <a:t>28/09/2012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11B2-0F4D-4FD4-A653-CCFD32BDD4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3D7F-1CDE-4F1C-9656-2A48F78ABA83}" type="datetimeFigureOut">
              <a:rPr lang="en-GB" smtClean="0"/>
              <a:pPr/>
              <a:t>28/09/2012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11B2-0F4D-4FD4-A653-CCFD32BDD4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3D7F-1CDE-4F1C-9656-2A48F78ABA83}" type="datetimeFigureOut">
              <a:rPr lang="en-GB" smtClean="0"/>
              <a:pPr/>
              <a:t>28/09/2012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11B2-0F4D-4FD4-A653-CCFD32BDD4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3D7F-1CDE-4F1C-9656-2A48F78ABA83}" type="datetimeFigureOut">
              <a:rPr lang="en-GB" smtClean="0"/>
              <a:pPr/>
              <a:t>28/09/2012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BE11B2-0F4D-4FD4-A653-CCFD32BDD4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A83D7F-1CDE-4F1C-9656-2A48F78ABA83}" type="datetimeFigureOut">
              <a:rPr lang="en-GB" smtClean="0"/>
              <a:pPr/>
              <a:t>28/09/2012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BE11B2-0F4D-4FD4-A653-CCFD32BDD4F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4" name="hr"/>
          <p:cNvSpPr txBox="1"/>
          <p:nvPr userDrawn="1"/>
        </p:nvSpPr>
        <p:spPr>
          <a:xfrm>
            <a:off x="8991600" y="0"/>
            <a:ext cx="9144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sz="800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67087"/>
            <a:ext cx="7772400" cy="1470025"/>
          </a:xfrm>
        </p:spPr>
        <p:txBody>
          <a:bodyPr>
            <a:noAutofit/>
          </a:bodyPr>
          <a:lstStyle/>
          <a:p>
            <a:r>
              <a:rPr lang="en-GB" sz="4400" dirty="0" smtClean="0"/>
              <a:t>Marshfield Community Council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Public Consultation Meeting</a:t>
            </a:r>
            <a:br>
              <a:rPr lang="en-GB" sz="3600" dirty="0" smtClean="0"/>
            </a:br>
            <a:r>
              <a:rPr lang="en-GB" sz="3600" dirty="0" smtClean="0">
                <a:solidFill>
                  <a:srgbClr val="FFFF00"/>
                </a:solidFill>
              </a:rPr>
              <a:t>Leisure Facilities and Community Needs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3648" y="4844752"/>
            <a:ext cx="6400800" cy="1752600"/>
          </a:xfrm>
        </p:spPr>
        <p:txBody>
          <a:bodyPr/>
          <a:lstStyle/>
          <a:p>
            <a:r>
              <a:rPr lang="en-GB" dirty="0" smtClean="0"/>
              <a:t>27</a:t>
            </a:r>
            <a:r>
              <a:rPr lang="en-GB" baseline="30000" dirty="0" smtClean="0"/>
              <a:t>th</a:t>
            </a:r>
            <a:r>
              <a:rPr lang="en-GB" dirty="0" smtClean="0"/>
              <a:t> September, 2012</a:t>
            </a:r>
            <a:endParaRPr lang="en-GB" dirty="0"/>
          </a:p>
        </p:txBody>
      </p:sp>
      <p:pic>
        <p:nvPicPr>
          <p:cNvPr id="3074" name="Picture 2" descr="http://marshfieldcommunitycouncil.org/wp-content/uploads/2011/01/copy-cropped-marshfield-ent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96" y="174898"/>
            <a:ext cx="8953500" cy="1885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4238" y="5807005"/>
            <a:ext cx="6620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Bringing our </a:t>
            </a:r>
            <a:r>
              <a:rPr lang="en-GB" sz="3600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36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ommunity Together</a:t>
            </a:r>
            <a:endParaRPr lang="en-GB" sz="3600" dirty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Please tell us about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What’s working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What’s not working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Your ideas to improve community life in general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What you need from the Community Council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Please complete the on-line survey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349969" cy="5879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and Suggestions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GB" dirty="0" smtClean="0"/>
          </a:p>
          <a:p>
            <a:pPr lvl="1"/>
            <a:r>
              <a:rPr lang="en-GB" dirty="0" smtClean="0"/>
              <a:t>Leisure issues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Community issues</a:t>
            </a:r>
          </a:p>
          <a:p>
            <a:pPr lvl="1"/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Thank you!</a:t>
            </a:r>
          </a:p>
        </p:txBody>
      </p:sp>
      <p:sp>
        <p:nvSpPr>
          <p:cNvPr id="15364" name="Text Box 4"/>
          <p:cNvSpPr txBox="1">
            <a:spLocks noGrp="1" noChangeArrowheads="1"/>
          </p:cNvSpPr>
          <p:nvPr>
            <p:ph idx="4294967295"/>
          </p:nvPr>
        </p:nvSpPr>
        <p:spPr>
          <a:noFill/>
        </p:spPr>
        <p:txBody>
          <a:bodyPr/>
          <a:lstStyle/>
          <a:p>
            <a:endParaRPr lang="en-GB" b="1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sz="1800" dirty="0" smtClean="0">
              <a:latin typeface="Arial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209800" y="1196975"/>
            <a:ext cx="4594225" cy="5510213"/>
            <a:chOff x="107051775" y="107208150"/>
            <a:chExt cx="4593309" cy="5510853"/>
          </a:xfrm>
        </p:grpSpPr>
        <p:pic>
          <p:nvPicPr>
            <p:cNvPr id="15390" name="Picture 30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14621" t="2234" r="71574" b="95073"/>
            <a:stretch>
              <a:fillRect/>
            </a:stretch>
          </p:blipFill>
          <p:spPr bwMode="auto">
            <a:xfrm>
              <a:off x="107051775" y="107208150"/>
              <a:ext cx="1439610" cy="38445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391" name="Picture 31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4233" t="2907" r="86247" b="90361"/>
            <a:stretch>
              <a:fillRect/>
            </a:stretch>
          </p:blipFill>
          <p:spPr bwMode="auto">
            <a:xfrm>
              <a:off x="107276611" y="107568493"/>
              <a:ext cx="992835" cy="96114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392" name="Picture 32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3809" t="16495" r="86195" b="76773"/>
            <a:stretch>
              <a:fillRect/>
            </a:stretch>
          </p:blipFill>
          <p:spPr bwMode="auto">
            <a:xfrm>
              <a:off x="108868042" y="107565690"/>
              <a:ext cx="1042477" cy="961145"/>
            </a:xfrm>
            <a:prstGeom prst="rect">
              <a:avLst/>
            </a:prstGeom>
            <a:solidFill>
              <a:srgbClr val="FFFFFF"/>
            </a:solidFill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393" name="Picture 33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62282" t="59779" r="27722" b="38200"/>
            <a:stretch>
              <a:fillRect/>
            </a:stretch>
          </p:blipFill>
          <p:spPr bwMode="auto">
            <a:xfrm>
              <a:off x="109859775" y="111488234"/>
              <a:ext cx="1042477" cy="28834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394" name="Picture 34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51952" t="2693" r="39005" b="90277"/>
            <a:stretch>
              <a:fillRect/>
            </a:stretch>
          </p:blipFill>
          <p:spPr bwMode="auto">
            <a:xfrm>
              <a:off x="107411775" y="110424276"/>
              <a:ext cx="903480" cy="96140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395" name="Picture 35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14197" t="16158" r="75247" b="81544"/>
            <a:stretch>
              <a:fillRect/>
            </a:stretch>
          </p:blipFill>
          <p:spPr bwMode="auto">
            <a:xfrm>
              <a:off x="108854908" y="107282953"/>
              <a:ext cx="1100806" cy="32799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396" name="Picture 36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3113" t="32413" r="86253" b="60182"/>
            <a:stretch>
              <a:fillRect/>
            </a:stretch>
          </p:blipFill>
          <p:spPr bwMode="auto">
            <a:xfrm>
              <a:off x="110424966" y="107566737"/>
              <a:ext cx="1049300" cy="100036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107195775" y="108720150"/>
              <a:ext cx="1273828" cy="1252297"/>
              <a:chOff x="112042218" y="107280150"/>
              <a:chExt cx="1273828" cy="1252297"/>
            </a:xfrm>
          </p:grpSpPr>
          <p:pic>
            <p:nvPicPr>
              <p:cNvPr id="15398" name="Picture 38" descr="2626 community leaflet_hi-res2_Page_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333" t="48474" r="86195" b="44121"/>
              <a:stretch>
                <a:fillRect/>
              </a:stretch>
            </p:blipFill>
            <p:spPr bwMode="auto">
              <a:xfrm>
                <a:off x="112141502" y="107571302"/>
                <a:ext cx="992835" cy="961145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399" name="Picture 39" descr="2626 community leaflet_hi-res2_Page_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3966" t="48474" r="73819" b="49339"/>
              <a:stretch>
                <a:fillRect/>
              </a:stretch>
            </p:blipFill>
            <p:spPr bwMode="auto">
              <a:xfrm>
                <a:off x="112042218" y="107280150"/>
                <a:ext cx="1273828" cy="312172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5400" name="Picture 40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14371" t="63263" r="72301" b="34381"/>
            <a:stretch>
              <a:fillRect/>
            </a:stretch>
          </p:blipFill>
          <p:spPr bwMode="auto">
            <a:xfrm>
              <a:off x="108699943" y="108720150"/>
              <a:ext cx="1389968" cy="3364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401" name="Picture 41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3899" t="63263" r="85706" b="29332"/>
            <a:stretch>
              <a:fillRect/>
            </a:stretch>
          </p:blipFill>
          <p:spPr bwMode="auto">
            <a:xfrm>
              <a:off x="108915943" y="109000318"/>
              <a:ext cx="1031027" cy="100544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402" name="Picture 42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61792" t="2693" r="24248" b="95120"/>
            <a:stretch>
              <a:fillRect/>
            </a:stretch>
          </p:blipFill>
          <p:spPr bwMode="auto">
            <a:xfrm>
              <a:off x="107123775" y="110120234"/>
              <a:ext cx="1455847" cy="31217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108707775" y="110160150"/>
              <a:ext cx="1538894" cy="1310279"/>
              <a:chOff x="107051775" y="109809596"/>
              <a:chExt cx="1538894" cy="1310279"/>
            </a:xfrm>
          </p:grpSpPr>
          <p:pic>
            <p:nvPicPr>
              <p:cNvPr id="15404" name="Picture 44" descr="2626 community leaflet_hi-res2_Page_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1559" t="14832" r="38445" b="77763"/>
              <a:stretch>
                <a:fillRect/>
              </a:stretch>
            </p:blipFill>
            <p:spPr bwMode="auto">
              <a:xfrm>
                <a:off x="107402542" y="110074211"/>
                <a:ext cx="1031045" cy="1045664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405" name="Picture 45" descr="2626 community leaflet_hi-res2_Page_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2074" t="14832" r="23170" b="82813"/>
              <a:stretch>
                <a:fillRect/>
              </a:stretch>
            </p:blipFill>
            <p:spPr bwMode="auto">
              <a:xfrm>
                <a:off x="107051775" y="109809596"/>
                <a:ext cx="1538894" cy="3364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5406" name="Picture 46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61638" t="28354" r="27414" b="69289"/>
            <a:stretch>
              <a:fillRect/>
            </a:stretch>
          </p:blipFill>
          <p:spPr bwMode="auto">
            <a:xfrm>
              <a:off x="110483901" y="110151940"/>
              <a:ext cx="1141760" cy="33640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407" name="Picture 47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51166" t="28691" r="38438" b="64577"/>
            <a:stretch>
              <a:fillRect/>
            </a:stretch>
          </p:blipFill>
          <p:spPr bwMode="auto">
            <a:xfrm>
              <a:off x="110507775" y="110455982"/>
              <a:ext cx="1084176" cy="96116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408" name="Picture 48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53525" t="43979" r="40889" b="52071"/>
            <a:stretch>
              <a:fillRect/>
            </a:stretch>
          </p:blipFill>
          <p:spPr bwMode="auto">
            <a:xfrm>
              <a:off x="108131775" y="111816150"/>
              <a:ext cx="868731" cy="84100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409" name="Picture 49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52286" t="59779" r="38747" b="33488"/>
            <a:stretch>
              <a:fillRect/>
            </a:stretch>
          </p:blipFill>
          <p:spPr bwMode="auto">
            <a:xfrm>
              <a:off x="109931775" y="111792276"/>
              <a:ext cx="901739" cy="92672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410" name="Picture 50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14061" t="32413" r="74039" b="65231"/>
            <a:stretch>
              <a:fillRect/>
            </a:stretch>
          </p:blipFill>
          <p:spPr bwMode="auto">
            <a:xfrm>
              <a:off x="110404041" y="107280150"/>
              <a:ext cx="1241043" cy="33640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411" name="Picture 51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61722" t="43227" r="25426" b="54417"/>
            <a:stretch>
              <a:fillRect/>
            </a:stretch>
          </p:blipFill>
          <p:spPr bwMode="auto">
            <a:xfrm>
              <a:off x="107915775" y="111456150"/>
              <a:ext cx="1340327" cy="33640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412" name="Picture 52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14568" t="79025" r="73532" b="18170"/>
            <a:stretch>
              <a:fillRect/>
            </a:stretch>
          </p:blipFill>
          <p:spPr bwMode="auto">
            <a:xfrm>
              <a:off x="110363775" y="108720150"/>
              <a:ext cx="1241043" cy="34487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413" name="Picture 53" descr="photo"/>
            <p:cNvPicPr>
              <a:picLocks noChangeAspect="1" noChangeArrowheads="1"/>
            </p:cNvPicPr>
            <p:nvPr/>
          </p:nvPicPr>
          <p:blipFill>
            <a:blip r:embed="rId3" cstate="print"/>
            <a:srcRect l="14250" t="26648" r="42497" b="14993"/>
            <a:stretch>
              <a:fillRect/>
            </a:stretch>
          </p:blipFill>
          <p:spPr bwMode="auto">
            <a:xfrm rot="5400000">
              <a:off x="110600508" y="109146421"/>
              <a:ext cx="792945" cy="82883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Introduce the Community Council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Explain how we operate, our aims and priorities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Share plans for leisure facilities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Open forum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/>
              <a:t>Listen to your feedback and ideas on leisure facilities and a range of community issues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Use this feedback to refine our activities and priorities</a:t>
            </a:r>
          </a:p>
          <a:p>
            <a:pPr>
              <a:lnSpc>
                <a:spcPct val="150000"/>
              </a:lnSpc>
            </a:pPr>
            <a:endParaRPr lang="en-GB" sz="2400" dirty="0" smtClean="0"/>
          </a:p>
          <a:p>
            <a:pPr>
              <a:lnSpc>
                <a:spcPct val="150000"/>
              </a:lnSpc>
            </a:pPr>
            <a:endParaRPr lang="en-GB" sz="2400" dirty="0" smtClean="0"/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GB" dirty="0" smtClean="0"/>
              <a:t>Community Council Members</a:t>
            </a:r>
          </a:p>
        </p:txBody>
      </p:sp>
      <p:sp>
        <p:nvSpPr>
          <p:cNvPr id="15364" name="Text Box 4"/>
          <p:cNvSpPr txBox="1">
            <a:spLocks noGrp="1" noChangeArrowheads="1"/>
          </p:cNvSpPr>
          <p:nvPr>
            <p:ph idx="4294967295"/>
          </p:nvPr>
        </p:nvSpPr>
        <p:spPr>
          <a:noFill/>
        </p:spPr>
        <p:txBody>
          <a:bodyPr/>
          <a:lstStyle/>
          <a:p>
            <a:endParaRPr lang="en-GB" b="1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sz="1800" smtClean="0">
              <a:latin typeface="Arial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209800" y="1196975"/>
            <a:ext cx="4594225" cy="5510213"/>
            <a:chOff x="107051775" y="107208150"/>
            <a:chExt cx="4593309" cy="5510853"/>
          </a:xfrm>
        </p:grpSpPr>
        <p:pic>
          <p:nvPicPr>
            <p:cNvPr id="15390" name="Picture 30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14621" t="2234" r="71574" b="95073"/>
            <a:stretch>
              <a:fillRect/>
            </a:stretch>
          </p:blipFill>
          <p:spPr bwMode="auto">
            <a:xfrm>
              <a:off x="107051775" y="107208150"/>
              <a:ext cx="1439610" cy="38445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391" name="Picture 31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4233" t="2907" r="86247" b="90361"/>
            <a:stretch>
              <a:fillRect/>
            </a:stretch>
          </p:blipFill>
          <p:spPr bwMode="auto">
            <a:xfrm>
              <a:off x="107276611" y="107568493"/>
              <a:ext cx="992835" cy="96114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392" name="Picture 32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3809" t="16495" r="86195" b="76773"/>
            <a:stretch>
              <a:fillRect/>
            </a:stretch>
          </p:blipFill>
          <p:spPr bwMode="auto">
            <a:xfrm>
              <a:off x="108868042" y="107565690"/>
              <a:ext cx="1042477" cy="961145"/>
            </a:xfrm>
            <a:prstGeom prst="rect">
              <a:avLst/>
            </a:prstGeom>
            <a:solidFill>
              <a:srgbClr val="FFFFFF"/>
            </a:solidFill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393" name="Picture 33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62282" t="59779" r="27722" b="38200"/>
            <a:stretch>
              <a:fillRect/>
            </a:stretch>
          </p:blipFill>
          <p:spPr bwMode="auto">
            <a:xfrm>
              <a:off x="109859775" y="111488234"/>
              <a:ext cx="1042477" cy="28834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394" name="Picture 34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51952" t="2693" r="39005" b="90277"/>
            <a:stretch>
              <a:fillRect/>
            </a:stretch>
          </p:blipFill>
          <p:spPr bwMode="auto">
            <a:xfrm>
              <a:off x="107411775" y="110424276"/>
              <a:ext cx="903480" cy="96140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395" name="Picture 35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14197" t="16158" r="75247" b="81544"/>
            <a:stretch>
              <a:fillRect/>
            </a:stretch>
          </p:blipFill>
          <p:spPr bwMode="auto">
            <a:xfrm>
              <a:off x="108854908" y="107282953"/>
              <a:ext cx="1100806" cy="32799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396" name="Picture 36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3113" t="32413" r="86253" b="60182"/>
            <a:stretch>
              <a:fillRect/>
            </a:stretch>
          </p:blipFill>
          <p:spPr bwMode="auto">
            <a:xfrm>
              <a:off x="110424966" y="107566737"/>
              <a:ext cx="1049300" cy="100036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107195775" y="108720150"/>
              <a:ext cx="1273828" cy="1252297"/>
              <a:chOff x="112042218" y="107280150"/>
              <a:chExt cx="1273828" cy="1252297"/>
            </a:xfrm>
          </p:grpSpPr>
          <p:pic>
            <p:nvPicPr>
              <p:cNvPr id="15398" name="Picture 38" descr="2626 community leaflet_hi-res2_Page_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333" t="48474" r="86195" b="44121"/>
              <a:stretch>
                <a:fillRect/>
              </a:stretch>
            </p:blipFill>
            <p:spPr bwMode="auto">
              <a:xfrm>
                <a:off x="112141502" y="107571302"/>
                <a:ext cx="992835" cy="961145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399" name="Picture 39" descr="2626 community leaflet_hi-res2_Page_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3966" t="48474" r="73819" b="49339"/>
              <a:stretch>
                <a:fillRect/>
              </a:stretch>
            </p:blipFill>
            <p:spPr bwMode="auto">
              <a:xfrm>
                <a:off x="112042218" y="107280150"/>
                <a:ext cx="1273828" cy="312172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5400" name="Picture 40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14371" t="63263" r="72301" b="34381"/>
            <a:stretch>
              <a:fillRect/>
            </a:stretch>
          </p:blipFill>
          <p:spPr bwMode="auto">
            <a:xfrm>
              <a:off x="108699943" y="108720150"/>
              <a:ext cx="1389968" cy="3364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401" name="Picture 41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3899" t="63263" r="85706" b="29332"/>
            <a:stretch>
              <a:fillRect/>
            </a:stretch>
          </p:blipFill>
          <p:spPr bwMode="auto">
            <a:xfrm>
              <a:off x="108915943" y="109000318"/>
              <a:ext cx="1031027" cy="100544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402" name="Picture 42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61792" t="2693" r="24248" b="95120"/>
            <a:stretch>
              <a:fillRect/>
            </a:stretch>
          </p:blipFill>
          <p:spPr bwMode="auto">
            <a:xfrm>
              <a:off x="107123775" y="110120234"/>
              <a:ext cx="1455847" cy="31217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108707775" y="110160150"/>
              <a:ext cx="1538894" cy="1310279"/>
              <a:chOff x="107051775" y="109809596"/>
              <a:chExt cx="1538894" cy="1310279"/>
            </a:xfrm>
          </p:grpSpPr>
          <p:pic>
            <p:nvPicPr>
              <p:cNvPr id="15404" name="Picture 44" descr="2626 community leaflet_hi-res2_Page_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1559" t="14832" r="38445" b="77763"/>
              <a:stretch>
                <a:fillRect/>
              </a:stretch>
            </p:blipFill>
            <p:spPr bwMode="auto">
              <a:xfrm>
                <a:off x="107402542" y="110074211"/>
                <a:ext cx="1031045" cy="1045664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405" name="Picture 45" descr="2626 community leaflet_hi-res2_Page_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2074" t="14832" r="23170" b="82813"/>
              <a:stretch>
                <a:fillRect/>
              </a:stretch>
            </p:blipFill>
            <p:spPr bwMode="auto">
              <a:xfrm>
                <a:off x="107051775" y="109809596"/>
                <a:ext cx="1538894" cy="3364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5406" name="Picture 46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61638" t="28354" r="27414" b="69289"/>
            <a:stretch>
              <a:fillRect/>
            </a:stretch>
          </p:blipFill>
          <p:spPr bwMode="auto">
            <a:xfrm>
              <a:off x="110483901" y="110151940"/>
              <a:ext cx="1141760" cy="33640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407" name="Picture 47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51166" t="28691" r="38438" b="64577"/>
            <a:stretch>
              <a:fillRect/>
            </a:stretch>
          </p:blipFill>
          <p:spPr bwMode="auto">
            <a:xfrm>
              <a:off x="110507775" y="110455982"/>
              <a:ext cx="1084176" cy="96116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408" name="Picture 48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53525" t="43979" r="40889" b="52071"/>
            <a:stretch>
              <a:fillRect/>
            </a:stretch>
          </p:blipFill>
          <p:spPr bwMode="auto">
            <a:xfrm>
              <a:off x="108131775" y="111816150"/>
              <a:ext cx="868731" cy="84100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409" name="Picture 49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52286" t="59779" r="38747" b="33488"/>
            <a:stretch>
              <a:fillRect/>
            </a:stretch>
          </p:blipFill>
          <p:spPr bwMode="auto">
            <a:xfrm>
              <a:off x="109931775" y="111792276"/>
              <a:ext cx="901739" cy="92672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410" name="Picture 50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14061" t="32413" r="74039" b="65231"/>
            <a:stretch>
              <a:fillRect/>
            </a:stretch>
          </p:blipFill>
          <p:spPr bwMode="auto">
            <a:xfrm>
              <a:off x="110404041" y="107280150"/>
              <a:ext cx="1241043" cy="33640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411" name="Picture 51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61722" t="43227" r="25426" b="54417"/>
            <a:stretch>
              <a:fillRect/>
            </a:stretch>
          </p:blipFill>
          <p:spPr bwMode="auto">
            <a:xfrm>
              <a:off x="107915775" y="111456150"/>
              <a:ext cx="1340327" cy="33640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412" name="Picture 52" descr="2626 community leaflet_hi-res2_Page_2"/>
            <p:cNvPicPr>
              <a:picLocks noChangeAspect="1" noChangeArrowheads="1"/>
            </p:cNvPicPr>
            <p:nvPr/>
          </p:nvPicPr>
          <p:blipFill>
            <a:blip r:embed="rId2" cstate="print"/>
            <a:srcRect l="14568" t="79025" r="73532" b="18170"/>
            <a:stretch>
              <a:fillRect/>
            </a:stretch>
          </p:blipFill>
          <p:spPr bwMode="auto">
            <a:xfrm>
              <a:off x="110363775" y="108720150"/>
              <a:ext cx="1241043" cy="34487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5413" name="Picture 53" descr="photo"/>
            <p:cNvPicPr>
              <a:picLocks noChangeAspect="1" noChangeArrowheads="1"/>
            </p:cNvPicPr>
            <p:nvPr/>
          </p:nvPicPr>
          <p:blipFill>
            <a:blip r:embed="rId3" cstate="print"/>
            <a:srcRect l="14250" t="26648" r="42497" b="14993"/>
            <a:stretch>
              <a:fillRect/>
            </a:stretch>
          </p:blipFill>
          <p:spPr bwMode="auto">
            <a:xfrm rot="5400000">
              <a:off x="110600508" y="109146421"/>
              <a:ext cx="792945" cy="82883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bring our community together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en-GB" dirty="0" smtClean="0"/>
              <a:t>How will we do this?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 smtClean="0"/>
              <a:t>We will build relationships with Marshfield and Castleton community groups and stakeholders.</a:t>
            </a:r>
          </a:p>
          <a:p>
            <a:pPr>
              <a:lnSpc>
                <a:spcPct val="110000"/>
              </a:lnSpc>
            </a:pPr>
            <a:endParaRPr lang="en-GB" dirty="0" smtClean="0"/>
          </a:p>
          <a:p>
            <a:pPr>
              <a:lnSpc>
                <a:spcPct val="110000"/>
              </a:lnSpc>
            </a:pPr>
            <a:r>
              <a:rPr lang="en-GB" dirty="0" smtClean="0"/>
              <a:t>Understand their needs, aims and concerns.  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We will use this information to set our agenda:-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(</a:t>
            </a:r>
            <a:r>
              <a:rPr lang="en-GB" dirty="0" err="1" smtClean="0"/>
              <a:t>i</a:t>
            </a:r>
            <a:r>
              <a:rPr lang="en-GB" dirty="0" smtClean="0"/>
              <a:t>) to deliver benefits that improve community life.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(ii) to represent the best interests of our community to relevant public bodies.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Priorities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Maintain, enrich and protect our community.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Support worthy community projects.</a:t>
            </a:r>
          </a:p>
          <a:p>
            <a:pPr lvl="0">
              <a:lnSpc>
                <a:spcPct val="150000"/>
              </a:lnSpc>
            </a:pPr>
            <a:r>
              <a:rPr lang="en-GB" dirty="0" smtClean="0"/>
              <a:t>Deliver the leisure project.</a:t>
            </a:r>
          </a:p>
          <a:p>
            <a:pPr lvl="0">
              <a:lnSpc>
                <a:spcPct val="150000"/>
              </a:lnSpc>
            </a:pPr>
            <a:r>
              <a:rPr lang="en-GB" dirty="0" smtClean="0"/>
              <a:t>Raise profile of MCC via proactive communication.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Topics for Tonight’s Consultation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Leisure project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Community issues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Leisure Project -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/>
              <a:t>Budget £100k, up to ~150k, if additional funding secured.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Section 106 money given for previous residential development in the area.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Possible locations include, but not limited to:-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Marshfield Village Hall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Existing play areas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Residential areas, such as The Meadows and Mallards Reach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Marshfield Primary School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Public woodland areas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And more……</a:t>
            </a:r>
          </a:p>
          <a:p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GB" dirty="0" smtClean="0"/>
              <a:t>Leisure Project - Milestones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552" y="1628800"/>
          <a:ext cx="7920880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0"/>
                <a:gridCol w="216024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j-lt"/>
                        </a:rPr>
                        <a:t>Task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j-lt"/>
                        </a:rPr>
                        <a:t>Milestone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j-lt"/>
                        </a:rPr>
                        <a:t>Public Consultation – Input of ideas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j-lt"/>
                        </a:rPr>
                        <a:t>27</a:t>
                      </a:r>
                      <a:r>
                        <a:rPr lang="en-GB" sz="1400" baseline="30000" dirty="0" smtClean="0">
                          <a:latin typeface="+mj-lt"/>
                        </a:rPr>
                        <a:t>th</a:t>
                      </a:r>
                      <a:r>
                        <a:rPr lang="en-GB" sz="1400" dirty="0" smtClean="0">
                          <a:latin typeface="+mj-lt"/>
                        </a:rPr>
                        <a:t> September, 2012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+mj-lt"/>
                        </a:rPr>
                        <a:t>Deadline for survey responses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j-lt"/>
                        </a:rPr>
                        <a:t>26</a:t>
                      </a:r>
                      <a:r>
                        <a:rPr lang="en-GB" sz="1400" baseline="30000" dirty="0" smtClean="0">
                          <a:latin typeface="+mj-lt"/>
                        </a:rPr>
                        <a:t>th</a:t>
                      </a:r>
                      <a:r>
                        <a:rPr lang="en-GB" sz="1400" dirty="0" smtClean="0">
                          <a:latin typeface="+mj-lt"/>
                        </a:rPr>
                        <a:t> October, 2012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+mj-lt"/>
                        </a:rPr>
                        <a:t>Evaluation</a:t>
                      </a:r>
                      <a:r>
                        <a:rPr lang="en-GB" sz="1400" baseline="0" dirty="0" smtClean="0">
                          <a:latin typeface="+mj-lt"/>
                        </a:rPr>
                        <a:t> of options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j-lt"/>
                        </a:rPr>
                        <a:t>Nov 2012 - Jan 2013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+mj-lt"/>
                        </a:rPr>
                        <a:t>Public consultation</a:t>
                      </a:r>
                      <a:r>
                        <a:rPr lang="en-GB" sz="1400" baseline="0" dirty="0" smtClean="0">
                          <a:latin typeface="+mj-lt"/>
                        </a:rPr>
                        <a:t> on Shortlist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+mj-lt"/>
                        </a:rPr>
                        <a:t>   - Likes, dislikes, preferences….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j-lt"/>
                        </a:rPr>
                        <a:t>February, 2013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+mj-lt"/>
                        </a:rPr>
                        <a:t>Proposed Project(s) put to Marshfield Community</a:t>
                      </a:r>
                      <a:r>
                        <a:rPr lang="en-GB" sz="1400" baseline="0" dirty="0" smtClean="0">
                          <a:latin typeface="+mj-lt"/>
                        </a:rPr>
                        <a:t> Council </a:t>
                      </a:r>
                      <a:r>
                        <a:rPr lang="en-GB" sz="1400" dirty="0" smtClean="0">
                          <a:latin typeface="+mj-lt"/>
                        </a:rPr>
                        <a:t>for approval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j-lt"/>
                        </a:rPr>
                        <a:t>March,</a:t>
                      </a:r>
                      <a:r>
                        <a:rPr lang="en-GB" sz="1400" baseline="0" dirty="0" smtClean="0">
                          <a:latin typeface="+mj-lt"/>
                        </a:rPr>
                        <a:t> </a:t>
                      </a:r>
                      <a:r>
                        <a:rPr lang="en-GB" sz="1400" dirty="0" smtClean="0">
                          <a:latin typeface="+mj-lt"/>
                        </a:rPr>
                        <a:t>2013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+mj-lt"/>
                        </a:rPr>
                        <a:t>Planning Application(s)</a:t>
                      </a:r>
                      <a:r>
                        <a:rPr lang="en-GB" sz="1400" baseline="0" dirty="0" smtClean="0">
                          <a:latin typeface="+mj-lt"/>
                        </a:rPr>
                        <a:t> Submitted</a:t>
                      </a:r>
                      <a:endParaRPr lang="en-GB" sz="1400" dirty="0" smtClean="0">
                        <a:latin typeface="+mj-lt"/>
                      </a:endParaRP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j-lt"/>
                        </a:rPr>
                        <a:t>March, 2013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+mj-lt"/>
                        </a:rPr>
                        <a:t>Tender Period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j-lt"/>
                        </a:rPr>
                        <a:t>July, 2013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+mj-lt"/>
                        </a:rPr>
                        <a:t>Commence Construction 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j-lt"/>
                        </a:rPr>
                        <a:t>September, 2013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+mj-lt"/>
                        </a:rPr>
                        <a:t>Project Completion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j-lt"/>
                        </a:rPr>
                        <a:t>November, 2013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1097</TotalTime>
  <Words>323</Words>
  <Application>Microsoft Office PowerPoint</Application>
  <PresentationFormat>On-screen Show (4:3)</PresentationFormat>
  <Paragraphs>78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Marshfield Community Council Public Consultation Meeting Leisure Facilities and Community Needs</vt:lpstr>
      <vt:lpstr>Welcome!</vt:lpstr>
      <vt:lpstr>Community Council Members</vt:lpstr>
      <vt:lpstr>Our Vision</vt:lpstr>
      <vt:lpstr>How will we do this?</vt:lpstr>
      <vt:lpstr>Priorities</vt:lpstr>
      <vt:lpstr>Topics for Tonight’s Consultation</vt:lpstr>
      <vt:lpstr>Leisure Project - Overview</vt:lpstr>
      <vt:lpstr>Leisure Project - Milestones</vt:lpstr>
      <vt:lpstr>Community Issues</vt:lpstr>
      <vt:lpstr>Please complete the on-line survey</vt:lpstr>
      <vt:lpstr>Questions and Suggestions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Marshfield Community Council Public Consultation Meeting</dc:title>
  <dc:creator>Evans</dc:creator>
  <cp:lastModifiedBy>Kirstie</cp:lastModifiedBy>
  <cp:revision>21</cp:revision>
  <dcterms:created xsi:type="dcterms:W3CDTF">2012-09-25T08:47:50Z</dcterms:created>
  <dcterms:modified xsi:type="dcterms:W3CDTF">2012-09-28T10:25:48Z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2963718c-9923-4f34-b79c-f0669902d5f0</vt:lpwstr>
  </property>
  <property fmtid="{D5CDD505-2E9C-101B-9397-08002B2CF9AE}" pid="3" name="aliasHFHeaderFooter">
    <vt:lpwstr>Dow Corning</vt:lpwstr>
  </property>
  <property fmtid="{D5CDD505-2E9C-101B-9397-08002B2CF9AE}" pid="4" name="IAM_LGL_ENTITY">
    <vt:lpwstr>Dow Corning</vt:lpwstr>
  </property>
  <property fmtid="{D5CDD505-2E9C-101B-9397-08002B2CF9AE}" pid="5" name="IAM_SECURITY_CLASS">
    <vt:lpwstr>Non-Classified</vt:lpwstr>
  </property>
</Properties>
</file>